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handoutMasterIdLst>
    <p:handoutMasterId r:id="rId23"/>
  </p:handoutMasterIdLst>
  <p:sldIdLst>
    <p:sldId id="265" r:id="rId4"/>
    <p:sldId id="266" r:id="rId5"/>
    <p:sldId id="326" r:id="rId6"/>
    <p:sldId id="273" r:id="rId7"/>
    <p:sldId id="311" r:id="rId8"/>
    <p:sldId id="312" r:id="rId9"/>
    <p:sldId id="314" r:id="rId10"/>
    <p:sldId id="315" r:id="rId11"/>
    <p:sldId id="316" r:id="rId12"/>
    <p:sldId id="317" r:id="rId13"/>
    <p:sldId id="318" r:id="rId14"/>
    <p:sldId id="327" r:id="rId15"/>
    <p:sldId id="328" r:id="rId16"/>
    <p:sldId id="329" r:id="rId17"/>
    <p:sldId id="330" r:id="rId18"/>
    <p:sldId id="331" r:id="rId19"/>
    <p:sldId id="332" r:id="rId20"/>
    <p:sldId id="333" r:id="rId21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7906" autoAdjust="0"/>
  </p:normalViewPr>
  <p:slideViewPr>
    <p:cSldViewPr>
      <p:cViewPr varScale="1">
        <p:scale>
          <a:sx n="88" d="100"/>
          <a:sy n="88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'[Investicije u CIE - bez Bugarske.xlsx]Investicije u CIE'!$B$2</c:f>
              <c:strCache>
                <c:ptCount val="1"/>
                <c:pt idx="0">
                  <c:v>Инвестиције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Pt>
            <c:idx val="7"/>
            <c:invertIfNegative val="0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'[Investicije u CIE - bez Bugarske.xlsx]Investicije u CIE'!$A$4:$A$12</c:f>
              <c:strCache>
                <c:ptCount val="9"/>
                <c:pt idx="0">
                  <c:v>Румунија</c:v>
                </c:pt>
                <c:pt idx="1">
                  <c:v>Чешка</c:v>
                </c:pt>
                <c:pt idx="2">
                  <c:v>Мађарска</c:v>
                </c:pt>
                <c:pt idx="3">
                  <c:v>Пољска</c:v>
                </c:pt>
                <c:pt idx="4">
                  <c:v>Словенија</c:v>
                </c:pt>
                <c:pt idx="5">
                  <c:v>Словачка</c:v>
                </c:pt>
                <c:pt idx="6">
                  <c:v>Хрватска</c:v>
                </c:pt>
                <c:pt idx="7">
                  <c:v>Просек ЦИЕ</c:v>
                </c:pt>
                <c:pt idx="8">
                  <c:v>Србија</c:v>
                </c:pt>
              </c:strCache>
            </c:strRef>
          </c:cat>
          <c:val>
            <c:numRef>
              <c:f>'[Investicije u CIE - bez Bugarske.xlsx]Investicije u CIE'!$B$4:$B$12</c:f>
              <c:numCache>
                <c:formatCode>General</c:formatCode>
                <c:ptCount val="9"/>
                <c:pt idx="0">
                  <c:v>2.9</c:v>
                </c:pt>
                <c:pt idx="1">
                  <c:v>2.5</c:v>
                </c:pt>
                <c:pt idx="2">
                  <c:v>2.4</c:v>
                </c:pt>
                <c:pt idx="3">
                  <c:v>2.1</c:v>
                </c:pt>
                <c:pt idx="4">
                  <c:v>2</c:v>
                </c:pt>
                <c:pt idx="5">
                  <c:v>1.5</c:v>
                </c:pt>
                <c:pt idx="6">
                  <c:v>1.1000000000000001</c:v>
                </c:pt>
                <c:pt idx="7" formatCode="0.0">
                  <c:v>2.0714285714285716</c:v>
                </c:pt>
                <c:pt idx="8">
                  <c:v>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422080"/>
        <c:axId val="102147200"/>
      </c:barChart>
      <c:catAx>
        <c:axId val="91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2147200"/>
        <c:crosses val="autoZero"/>
        <c:auto val="1"/>
        <c:lblAlgn val="ctr"/>
        <c:lblOffset val="100"/>
        <c:noMultiLvlLbl val="0"/>
      </c:catAx>
      <c:valAx>
        <c:axId val="102147200"/>
        <c:scaling>
          <c:orientation val="minMax"/>
          <c:max val="3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91422080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772677696677306E-2"/>
          <c:y val="5.4514158657663958E-2"/>
          <c:w val="0.87712779869707147"/>
          <c:h val="0.77308475146315847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'[Subvencije bez transporta.xls]Data'!$G$13:$G$25</c:f>
              <c:strCache>
                <c:ptCount val="13"/>
                <c:pt idx="0">
                  <c:v>Румунија</c:v>
                </c:pt>
                <c:pt idx="1">
                  <c:v>Чешка</c:v>
                </c:pt>
                <c:pt idx="2">
                  <c:v>Хрватска</c:v>
                </c:pt>
                <c:pt idx="3">
                  <c:v>Словенија</c:v>
                </c:pt>
                <c:pt idx="4">
                  <c:v>Летонија</c:v>
                </c:pt>
                <c:pt idx="5">
                  <c:v>Литванија</c:v>
                </c:pt>
                <c:pt idx="6">
                  <c:v>Мађарска</c:v>
                </c:pt>
                <c:pt idx="7">
                  <c:v>Пољска</c:v>
                </c:pt>
                <c:pt idx="8">
                  <c:v>Бугарска</c:v>
                </c:pt>
                <c:pt idx="9">
                  <c:v>Естонија</c:v>
                </c:pt>
                <c:pt idx="10">
                  <c:v>Словачка</c:v>
                </c:pt>
                <c:pt idx="11">
                  <c:v>Просек ЦИЕ</c:v>
                </c:pt>
                <c:pt idx="12">
                  <c:v>Србија</c:v>
                </c:pt>
              </c:strCache>
            </c:strRef>
          </c:cat>
          <c:val>
            <c:numRef>
              <c:f>'[Subvencije bez transporta.xls]Data'!$H$13:$H$25</c:f>
              <c:numCache>
                <c:formatCode>General</c:formatCode>
                <c:ptCount val="13"/>
                <c:pt idx="0">
                  <c:v>0.19999999999999998</c:v>
                </c:pt>
                <c:pt idx="1">
                  <c:v>9.9999999999999978E-2</c:v>
                </c:pt>
                <c:pt idx="2">
                  <c:v>0.10000000000000003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0.05</c:v>
                </c:pt>
                <c:pt idx="1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98368"/>
        <c:axId val="102299904"/>
      </c:barChart>
      <c:catAx>
        <c:axId val="10229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2299904"/>
        <c:crosses val="autoZero"/>
        <c:auto val="1"/>
        <c:lblAlgn val="ctr"/>
        <c:lblOffset val="100"/>
        <c:noMultiLvlLbl val="0"/>
      </c:catAx>
      <c:valAx>
        <c:axId val="102299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229836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27.6.2017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33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78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294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3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08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88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42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5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88A8B-65F5-41A0-8F80-90B7D94EDB8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4AC4-9EE3-4E77-A5B1-E431C70752A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16BE6-9E6B-46C5-9285-2424E1516B9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6C0A-E0FE-4A73-9C7D-69F3C1555DC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52EFA-599B-4B53-911F-675C4DCC22D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766E4-1FD4-49ED-A7C4-BE5F11B7DE5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D698-9D26-4CFA-94E2-A40852114AA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2403-4AB8-4AFB-9245-51D7B2DDE8F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4442-E87A-4B63-94C1-FE9DB4CBE36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4CF6-664B-452A-8FB3-BD18098A76B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3AF1-9C08-414C-BFA2-66C109514AD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FE6A-A185-4C2E-8848-2299AEC6B32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B4DD-8112-4CA7-B79B-053D244B7CF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CE85-6F97-4DA6-91AA-819F242F28A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B2F55-0CB6-47A2-B8B3-00E5E93C6E3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EDA6-5A81-48C2-9765-6565E7DDECF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22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4C81-8B3F-46E5-8F0A-8185B72475B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52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B58F-3DC1-4D40-B183-256B4115362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70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F99A-1F45-4F4A-8123-200D432A802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79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CF9D-1C11-4C61-8C4A-9C5BCC4478A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9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3F87-E7A9-46B0-84E9-4285882572B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93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B32F-92EF-4B69-8C78-7F117941039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7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C2DC-DA3B-4D71-BA8D-C288A4BD76A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8BEA-1FBA-42D6-8727-C0C1BFAFF48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92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A246-4DE1-4ED3-8BDD-C6B8EE8B62E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89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C174-1F84-443C-8426-DFF464A25A8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73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D857-B835-4549-ADD0-43BEC701F65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2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D181A-ECF3-4E10-944F-F5068A7D905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222B-38E9-4953-883F-5850DE74CDF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C4ACC-6E3F-4416-AEF2-D2D041F3C6C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F0FB-4C41-4787-A6C1-0AB5E2BBAE1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4E21-4AE2-47FA-89B3-098C8600FFA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ACAB-2984-4015-BFCA-8554F29864D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458A96-A9F3-478B-A891-396C1242C12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95B11D-9C36-49F6-ABD7-ACCBC656782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A64E-F0B0-4703-BDC1-760749D6D60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1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9" y="476250"/>
            <a:ext cx="720576" cy="1098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08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733256"/>
            <a:ext cx="6048375" cy="71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јун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79512" y="2147230"/>
            <a:ext cx="8856984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ЛОКАЛНЕ ЈАВНЕ ФИНАНСИЈЕ: ПРОБЛЕМИ, РИЗИЦИ И ПРЕПОРУКЕ</a:t>
            </a:r>
          </a:p>
          <a:p>
            <a:pPr algn="ctr"/>
            <a:endParaRPr lang="sr-Cyrl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Системски проблеми локалних самоуправа: лоше буџетирање, одсуство контроле локалних буџета и неуређен однос локала и Републике</a:t>
            </a:r>
          </a:p>
          <a:p>
            <a:pPr marL="51435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Фискални изазови четири највећа града (Београд, Нови Сад, Ниш и Крагујевац) и препоруке за трајно оздрављење њихових финансија</a:t>
            </a:r>
          </a:p>
          <a:p>
            <a:pPr marL="51435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Локална јавна предузећа су велики проблем – неопходно њихово реструктурирање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27450" y="0"/>
            <a:ext cx="8928992" cy="681533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До здравих финансија у Нишу само уз тешке мере</a:t>
            </a:r>
            <a:endParaRPr lang="sr-Latn-CS" alt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98164"/>
            <a:ext cx="8928992" cy="5943204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За стабилизацију финансија Ниша потребне су мере које би створиле буџетски вишак од преко 1 млрд динара годишње (15% буџета)</a:t>
            </a:r>
          </a:p>
          <a:p>
            <a:pPr marL="542925" lvl="1" indent="-357188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Поред затварања дефицита (300-400 млн динара), потребна средства за отплату старих дугова (доцњи) и повећање јавних инвестиција</a:t>
            </a:r>
          </a:p>
          <a:p>
            <a:pPr indent="-38576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Највећи део фискалног прилагођавања у Нишу могуће је урадити на приходној страни буџета, уз стриктну контролу расхода</a:t>
            </a:r>
          </a:p>
          <a:p>
            <a:pPr marL="542925" lvl="1" indent="-357188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Ниш прикупља тек половину прихода у односу на Нови Сад - разлика у величини и развијености градова то само делимично објашњава</a:t>
            </a:r>
          </a:p>
          <a:p>
            <a:pPr marL="542925" lvl="1" indent="-357188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Повећати обухват пореза на имовину (за око 20%), пореска стопа је нижа него у Београду и Новом Саду, побољшати наплату доприноса за уређивање грађевинског земљишта итд.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Ниш је почео да спроводи начелно добре мере за излазак из фискалне кризе, али биће то дугачак пут на ком прете бројни ризици</a:t>
            </a:r>
          </a:p>
          <a:p>
            <a:pPr marL="533400" lvl="1" indent="-34766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Репрограмирани су највећи дугови,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овећан обухват пореза на имовину за око 10% у 2016, план Града за 2017. је кредибилан </a:t>
            </a:r>
          </a:p>
          <a:p>
            <a:pPr marL="533400" lvl="1" indent="-347663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Требало би да започети процес консолидације прате и надлежна министарства</a:t>
            </a: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254"/>
            <a:ext cx="8928992" cy="681533"/>
          </a:xfrm>
        </p:spPr>
        <p:txBody>
          <a:bodyPr/>
          <a:lstStyle/>
          <a:p>
            <a:pPr eaLnBrk="1" hangingPunct="1"/>
            <a:r>
              <a:rPr lang="sr-Cyrl-RS" altLang="sr-Latn-RS" sz="27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инансије Крагујевца већ су практично урушене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06869"/>
            <a:ext cx="8928992" cy="6039688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Крагујевац је у убедљиво најтежој фискалној позицији међу највећим градовима – практично на корак до банкрота</a:t>
            </a: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крају 2014. Град је имао преко 4 млрд динара (скоро цео буџет) неплаћених обавеза (доцњи) и око 2 млрд динара доцњи ЛЈП (углавном водоводи)</a:t>
            </a: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Енергетика (која обавља функцију градске топлане) има старе дугове према ЕПС-у и Србијагасу од преко 12 млрд динара </a:t>
            </a:r>
          </a:p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Део одговорности за тешку ситуацију у Крагујевцу сноси и Република, јер је изостала било каква реакција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Министарства финансија и привреде читаву деценију толеришу то што Крагујевац не плаћа обавезе, гомила дугове, усваја нереалне буџете, има ЛЈП која неодрживо послују...</a:t>
            </a:r>
          </a:p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Градска управа Крагујевца у последњих две године улаже напоре за финансијску стабилизацију, али предузете мере нису довољне</a:t>
            </a:r>
          </a:p>
          <a:p>
            <a:pPr marL="542925" lvl="1" indent="-357188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Дугорочни кредит од пословних банака (20 млн евра) за отплату дела доцњи је добар први корак, као и смањење броја запослених</a:t>
            </a:r>
          </a:p>
          <a:p>
            <a:pPr marL="542925" lvl="1" indent="-357188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стабилизацију буџета потребне су уштеде од 1,5 млрд динара годишње – немогуће без политички непопуларних мера 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636" y="116632"/>
            <a:ext cx="8928992" cy="681533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За решавање сложених фискалних проблема Крагујевца потребан је непосредан ангажман Владе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За довођење у ред финансија Крагујевца неопходно је направити средњорочни програм мера с јасним циљевима и роковима</a:t>
            </a: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приходима: повећање обухвата пореза на имовину и пореске стопе за физичка лица (тренутно 0,2%, у Новом Саду и Београду 0,4%),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наплата пореских дугова (премашују годишњи буџет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расходима: наставак рационализације броја запослених, смањење трошкова судских пресуда, </a:t>
            </a:r>
            <a:r>
              <a:rPr lang="sr-Cyrl-RS" sz="1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репрограм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преосталих неплаћених обавеза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уз повећање јавних инвестиција</a:t>
            </a: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Посебни изазови: решавање статуса Енергетике, реформе ЛЈП (у просеку око 30% вишка запослених, ниске цене), решавање проблема нелегалних таксиста и др.</a:t>
            </a:r>
          </a:p>
          <a:p>
            <a:pPr marL="357188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Проблеми огромни и превазилазе капацитет градске управе, Влада би требало да </a:t>
            </a:r>
            <a:r>
              <a:rPr lang="sr-Cyrl-RS" sz="2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формализује</a:t>
            </a: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однос с Крагујевцем</a:t>
            </a: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 обезбеди стручну и (привремену) финансијску помоћ, али уз јасне услове за Град</a:t>
            </a: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Град би спроводио све мере за стабилизацију буџета у средњем року и редовно извештавао Владу о напретку у остваривању квантитативних и структурних циљева 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Локална јавна предузећа: велики трошак а лош ниво услуга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r-Cyrl-R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Добијају велике субвенције, а послују с губитком, задужују се и не инвестирају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Субвенције преко 200 </a:t>
            </a:r>
            <a:r>
              <a:rPr lang="sr-Cyrl-R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 годишње (10% локалних буџета)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sr-Cyrl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0,7% </a:t>
            </a:r>
            <a:r>
              <a:rPr lang="sr-Cyrl-R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БДП</a:t>
            </a:r>
            <a:r>
              <a:rPr lang="sr-Cyrl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 (три пута више од упоредивих земаља)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sr-Cyrl-R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Двоструко веће од субвенција републичког буџета за државна предузећа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Упркос субвенцијама, годишњи губитак 50 </a:t>
            </a:r>
            <a:r>
              <a:rPr lang="sr-Cyrl-R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 губитак је заправо преко 250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 се учетворостручио за десет година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Доцње око 150 </a:t>
            </a:r>
            <a:r>
              <a:rPr lang="sr-Cyrl-R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Ниске инвестиције (мање од амортизације) и опадају</a:t>
            </a:r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sr-Cyrl-R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Пружају недопустиво лоше комуналне услуге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Смеће: 98% отпада заврши на депонијама без обраде (само 25% у Европи); 164 „званичне“ депоније, 3.500 „дивљих“ депонија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Отпадне воде: само 15% се пречисти (у упоредивим земљама 85%)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Напоре министарстава је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могућ</a:t>
            </a:r>
            <a:r>
              <a:rPr lang="sr-Latn-BA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усмерити - највећи део проблема ЛЈП концентрисан је у 10–20 локалних самоуправа и око 20 предузећа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75% свих субвенција исплаћује десет општина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 губитака ствара двадесет предузећа</a:t>
            </a:r>
            <a:endParaRPr lang="sr-Latn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080120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 проблеми </a:t>
            </a:r>
            <a:r>
              <a:rPr lang="sr-Cyrl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ЛЈП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слични проблемима великих државних предузећа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268760"/>
            <a:ext cx="9036496" cy="54726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Вишак запослених – највећи проблем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Зараде су највећи трошак предузећа (40% свих расхода)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ишак вероватно већи од 10.000 запослених (15% свих запослених)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r-Cyrl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Ниска наплата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око 10% пружених услуга не наплате</a:t>
            </a:r>
          </a:p>
          <a:p>
            <a:pPr lvl="1"/>
            <a:r>
              <a:rPr lang="sr-Cyrl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Првенствено дугују друга државна предузећа</a:t>
            </a:r>
          </a:p>
          <a:p>
            <a:pPr lvl="0"/>
            <a:r>
              <a:rPr lang="sr-Cyrl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Прениске цене комуналних услуга</a:t>
            </a:r>
          </a:p>
          <a:p>
            <a:pPr lvl="1"/>
            <a:r>
              <a:rPr lang="sr-Cyrl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 најнижим у Европи</a:t>
            </a:r>
          </a:p>
          <a:p>
            <a:pPr lvl="1"/>
            <a:r>
              <a:rPr lang="sr-Cyrl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упоредивих градова у Србији велики распон (3:1)</a:t>
            </a:r>
          </a:p>
          <a:p>
            <a:pPr lvl="0"/>
            <a:r>
              <a:rPr lang="sr-Cyrl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Технички губици</a:t>
            </a:r>
          </a:p>
          <a:p>
            <a:pPr lvl="1"/>
            <a:r>
              <a:rPr lang="sr-Cyrl-RS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Губици у преносу, крађе, грешке у мерењу</a:t>
            </a:r>
            <a:endParaRPr lang="sr-Cyrl-RS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Остали проблеми: нека се баве делатностима које треба да обавља приватни сектор, </a:t>
            </a:r>
            <a:r>
              <a:rPr lang="sr-Cyrl-R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неразрешени имовински односи, </a:t>
            </a:r>
            <a:r>
              <a:rPr lang="sr-Cyrl-R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лоша организација и управљање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Водоводи: </a:t>
            </a:r>
            <a:r>
              <a:rPr lang="sr-Cyrl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нереформисани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губиташи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 застарелом мрежом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32859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трајно за 10% већи од прихода, губитак се само делимично покрива субвенцијама од 25 </a:t>
            </a:r>
            <a:r>
              <a:rPr lang="sr-Cyrl-R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Превелика запосленост – најизраженији проблем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запослена на хиљаду становника, 1 на хиљаду у Европи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Вишак од 3.000 запослених; могуће уштеде 20 </a:t>
            </a:r>
            <a:r>
              <a:rPr lang="sr-Cyrl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 воде не наплаћују – потребно повећање наплате и прихода, бар за 10 </a:t>
            </a:r>
            <a:r>
              <a:rPr lang="sr-Cyrl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Технички губици</a:t>
            </a:r>
          </a:p>
          <a:p>
            <a:pPr lvl="1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Чак трећина испоручене воде – могуће уштеде од 5 </a:t>
            </a:r>
            <a:r>
              <a:rPr lang="sr-Cyrl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Потребне инвестиције – само око 60% испитаних водовода исправно (у Војводини само 19%)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 старија и од 30 година у Београду и Новом Саду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инвестиције потребно осетно повећање цене воде (сада је три пута нижа од просека упоредивих земаља, најјефтинија у региону)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384"/>
            <a:ext cx="8568952" cy="809328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Чистоће и топлане: превелика запосленост, потребне инвестиције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6048672"/>
          </a:xfrm>
        </p:spPr>
        <p:txBody>
          <a:bodyPr>
            <a:normAutofit fontScale="47500" lnSpcReduction="20000"/>
          </a:bodyPr>
          <a:lstStyle/>
          <a:p>
            <a:r>
              <a:rPr lang="sr-Cyrl-R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Чистоће и зеленила: смањење запослености, повећање наплате и инвестирање</a:t>
            </a:r>
          </a:p>
          <a:p>
            <a:pPr lvl="1"/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Зараде чине 50% свих расхода (највише од свих група предузећа); вишак од 2.000 запослених (15% укупног броја), уштеде од 15 </a:t>
            </a:r>
            <a:r>
              <a:rPr lang="sr-Cyrl-R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 lvl="1"/>
            <a:r>
              <a:rPr lang="sr-Cyrl-RS" sz="4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Додатно, уз повећање наплате (за 10%) и повећање цене (где је прениска) покрива се цео губитак</a:t>
            </a:r>
          </a:p>
          <a:p>
            <a:pPr lvl="1"/>
            <a:r>
              <a:rPr lang="sr-Cyrl-R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Ургентно инвестирање – поражавајући ниво услуга: стара возила (одвози се и тракторима), нема разврставања, депоније близу </a:t>
            </a:r>
            <a:r>
              <a:rPr lang="sr-Cyrl-R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водотокова</a:t>
            </a:r>
            <a:endParaRPr lang="sr-Cyrl-RS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r-Cyrl-R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Топлане: добитак </a:t>
            </a:r>
            <a:r>
              <a:rPr lang="sr-Cyrl-R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2014. (ниске цене гаса и топле </a:t>
            </a:r>
            <a:r>
              <a:rPr lang="sr-Cyrl-R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зиме), ипак изазови</a:t>
            </a:r>
          </a:p>
          <a:p>
            <a:pPr lvl="1"/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Еколошки </a:t>
            </a:r>
            <a:r>
              <a:rPr lang="sr-Cyrl-R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4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ајпрљавији</a:t>
            </a:r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мазут и угаљ за пола производње – потребне инвестиције а не преливање добитка у градски буџет</a:t>
            </a:r>
          </a:p>
          <a:p>
            <a:pPr lvl="1"/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 да се преокрене тренутно повољан однос цена и трошкова</a:t>
            </a:r>
          </a:p>
          <a:p>
            <a:pPr lvl="1"/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Превелика запосленост (вишак од 1.000) и високе плате</a:t>
            </a:r>
          </a:p>
          <a:p>
            <a:pPr lvl="1"/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Енергетика </a:t>
            </a:r>
            <a:r>
              <a:rPr lang="sr-Cyrl-R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Крагујевац – </a:t>
            </a:r>
            <a:r>
              <a:rPr lang="sr-Cyrl-R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грејање </a:t>
            </a:r>
            <a:r>
              <a:rPr lang="sr-Cyrl-R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снабдевање енергентима</a:t>
            </a:r>
          </a:p>
          <a:p>
            <a:pPr lvl="2"/>
            <a:r>
              <a:rPr lang="sr-Cyrl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дугује </a:t>
            </a:r>
            <a:r>
              <a:rPr lang="sr-Cyrl-R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дугују јој: доцње 100 </a:t>
            </a:r>
            <a:r>
              <a:rPr lang="sr-Cyrl-RS" sz="3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евра (</a:t>
            </a:r>
            <a:r>
              <a:rPr lang="sr-Cyrl-RS" sz="3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</a:t>
            </a:r>
            <a:r>
              <a:rPr lang="sr-Cyrl-R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 и </a:t>
            </a:r>
            <a:r>
              <a:rPr lang="sr-Cyrl-RS" sz="3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Србијагасу</a:t>
            </a:r>
            <a:r>
              <a:rPr lang="sr-Cyrl-R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потраживања 50 </a:t>
            </a:r>
            <a:r>
              <a:rPr lang="sr-Cyrl-RS" sz="3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евра (делови Заставе, Град Крагујевац, градске институције, </a:t>
            </a:r>
            <a:r>
              <a:rPr lang="sr-Cyrl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грађани)</a:t>
            </a:r>
          </a:p>
          <a:p>
            <a:pPr lvl="2"/>
            <a:r>
              <a:rPr lang="sr-Cyrl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Превише </a:t>
            </a:r>
            <a:r>
              <a:rPr lang="sr-Cyrl-R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запослених, ниска цена грејања, зависност од </a:t>
            </a:r>
            <a:r>
              <a:rPr lang="sr-Cyrl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угља</a:t>
            </a:r>
          </a:p>
          <a:p>
            <a:pPr lvl="2"/>
            <a:r>
              <a:rPr lang="sr-Cyrl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sr-Cyrl-R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предузећа где је укључивање министарстава </a:t>
            </a:r>
            <a:r>
              <a:rPr lang="sr-Cyrl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неопходно</a:t>
            </a:r>
            <a:endParaRPr lang="sr-Cyrl-R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1213" lvl="2" indent="-182563"/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Јавни превоз: нерационалан систем у Београду деценијски проблем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168" y="1484784"/>
            <a:ext cx="8712968" cy="499715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Мали сектор (13 предузећа), али највећи проблеми (губици, субвенције и дугови)</a:t>
            </a: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Ствара око трећине укупног губитка, субвенција и задужености свих </a:t>
            </a:r>
            <a:r>
              <a:rPr lang="sr-Cyrl-R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ЛЈП</a:t>
            </a:r>
            <a:endParaRPr lang="sr-Cyrl-R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друге земље субвенционишу транспорт, али мање – субвенције вероватно не могу да се укину, али морају да се бар преполове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Питање модела градског превоза: државни (Нови Сад), мешовити (Београд) или приватни (Ниш и највећи број градова)</a:t>
            </a: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Трошак за градски буџет мањи с већим учешћем приватних превозника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 сектора опредељује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ГСП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Београд: више од 95% укупног губитка и субвенција сектора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Градски превоз у Београду кошта око 200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 (више од четвртине буџета града), а од карата се наплаћује мање од 100 </a:t>
            </a:r>
            <a:r>
              <a:rPr lang="sr-Cyrl-R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</a:t>
            </a:r>
          </a:p>
          <a:p>
            <a:pPr lvl="1">
              <a:spcBef>
                <a:spcPts val="900"/>
              </a:spcBef>
              <a:spcAft>
                <a:spcPts val="900"/>
              </a:spcAft>
            </a:pP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Више од 100 </a:t>
            </a:r>
            <a:r>
              <a:rPr lang="sr-Cyrl-R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евра је практично субвенција  (толико износи републичка субвенција за Железнице Србије)</a:t>
            </a:r>
          </a:p>
          <a:p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792088"/>
          </a:xfrm>
        </p:spPr>
        <p:txBody>
          <a:bodyPr>
            <a:noAutofit/>
          </a:bodyPr>
          <a:lstStyle/>
          <a:p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Хитно је потребна реформа јавног превоза и </a:t>
            </a:r>
            <a:r>
              <a:rPr lang="sr-Cyrl-R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ГСП</a:t>
            </a:r>
            <a:r>
              <a:rPr lang="sr-Cyrl-R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 Београд</a:t>
            </a:r>
            <a:endParaRPr lang="sr-Latn-R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Могуће да се субвенције за јавни превоз бар преполове – две кључне области:</a:t>
            </a:r>
          </a:p>
          <a:p>
            <a:pPr marL="971550" lvl="1" indent="-514350">
              <a:buAutoNum type="arabicPeriod"/>
            </a:pP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Повећана наплата: </a:t>
            </a:r>
          </a:p>
          <a:p>
            <a:pPr marL="457200" lvl="1" indent="0">
              <a:spcBef>
                <a:spcPts val="400"/>
              </a:spcBef>
              <a:spcAft>
                <a:spcPts val="200"/>
              </a:spcAft>
              <a:buNone/>
            </a:pP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Боља контрола – </a:t>
            </a: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готово сваки други путник вози се бесплатно</a:t>
            </a:r>
          </a:p>
          <a:p>
            <a:pPr marL="446088" lvl="1" indent="11113">
              <a:spcBef>
                <a:spcPts val="400"/>
              </a:spcBef>
              <a:spcAft>
                <a:spcPts val="200"/>
              </a:spcAft>
              <a:buNone/>
            </a:pP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Мањи број повлашћених корисника</a:t>
            </a:r>
            <a:r>
              <a:rPr lang="sr-Cyrl-R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превише </a:t>
            </a:r>
            <a:r>
              <a:rPr lang="sr-Cyrl-RS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дарежљив систем (пензионери, основци, труднице)</a:t>
            </a:r>
          </a:p>
          <a:p>
            <a:pPr marL="446088" lvl="1" indent="11113">
              <a:spcBef>
                <a:spcPts val="400"/>
              </a:spcBef>
              <a:spcAft>
                <a:spcPts val="200"/>
              </a:spcAft>
              <a:buNone/>
            </a:pP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Виша цена повлашћених карата: за пензионере годишња </a:t>
            </a:r>
            <a:r>
              <a:rPr lang="sr-Cyrl-RS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407 динара, а у </a:t>
            </a: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Нишу 16.620 </a:t>
            </a:r>
            <a:r>
              <a:rPr lang="sr-Cyrl-RS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динара (</a:t>
            </a: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sr-Cyrl-RS" sz="2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пута више</a:t>
            </a: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2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sr-Cyrl-R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Смањење трошкова </a:t>
            </a:r>
            <a:r>
              <a:rPr lang="sr-Cyrl-RS" sz="3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ГСП</a:t>
            </a: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-а:</a:t>
            </a:r>
          </a:p>
          <a:p>
            <a:pPr marL="457200" lvl="1" indent="0">
              <a:buNone/>
            </a:pP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Огроман вишак запослених: 1.200 запослених на одржавању возила (једно возило по раднику, стандард пет возила по раднику); од укупно 5.500 запослених вероватни вишак већи од 1.000</a:t>
            </a:r>
          </a:p>
          <a:p>
            <a:pPr marL="457200" lvl="1" indent="0">
              <a:buNone/>
            </a:pPr>
            <a:r>
              <a:rPr lang="sr-Cyrl-RS" sz="2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Превисоке зараде: просечно за око 15% веће него код приватних превозника</a:t>
            </a:r>
          </a:p>
          <a:p>
            <a:pPr lvl="0">
              <a:spcBef>
                <a:spcPts val="1200"/>
              </a:spcBef>
            </a:pP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Потребне и друге мере (с мањим могућим ефектима): смањење материјалних трошкова </a:t>
            </a:r>
            <a:r>
              <a:rPr lang="sr-Cyrl-RS" sz="3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ГСП</a:t>
            </a: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-а, пребацивање контроле путника и наплате карата на превознике, подела линија</a:t>
            </a:r>
          </a:p>
          <a:p>
            <a:pPr lvl="0">
              <a:spcBef>
                <a:spcPts val="1200"/>
              </a:spcBef>
            </a:pP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је сложен: захтева ангажовање, поред градских власти, и више министарстава </a:t>
            </a:r>
          </a:p>
          <a:p>
            <a:pPr marL="0" indent="0">
              <a:buNone/>
            </a:pP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348C-DEF7-4A8D-BFC3-F8712930A1E6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0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3745" cy="620688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Локалне самоуправе: велики ризик за јавне финансије Србије</a:t>
            </a:r>
            <a:endParaRPr lang="sr-Latn-CS" alt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7149" y="1052736"/>
            <a:ext cx="8846461" cy="5552107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Фискални проблеми</a:t>
            </a: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Дугови и неплаћене обавезе (доцње) градова и општина и неуспешних локалних јавних предузећа нарасли на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око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1,2 млрд € (≈ 4% БДП-а)</a:t>
            </a:r>
          </a:p>
          <a:p>
            <a:pPr marL="942975" lvl="2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Огроман фискални ризик: као дугови Србијагаса некад, или ЕПС-а сад (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1 млрд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Буџети 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бројних градова и општина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даље 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неодрживи 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некредибилни, локална јавна предузећа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настављају да гомилају губитке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Структурни проблеми</a:t>
            </a: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Око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200 млн евра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годишње нерационално се одлива у </a:t>
            </a:r>
            <a:r>
              <a:rPr lang="sr-Cyrl-RS" sz="1800" dirty="0" err="1">
                <a:latin typeface="Times New Roman" pitchFamily="18" charset="0"/>
                <a:cs typeface="Times New Roman" pitchFamily="18" charset="0"/>
              </a:rPr>
              <a:t>губиташка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 локална јавна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предузећа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 мањак 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јавних инвестиција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око 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250 млн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€ </a:t>
            </a:r>
          </a:p>
          <a:p>
            <a:pPr marL="542925" lvl="1" indent="-3571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Последице: квалитет и приступ пијаћој води,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одлагање отпада, третман отпадних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вода, загађење, на забрињавајућем нивоу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Не решавају се годинама и расту – неопходне конкретне мере Владе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300"/>
              </a:spcBef>
              <a:spcAft>
                <a:spcPts val="200"/>
              </a:spcAft>
              <a:buFont typeface="+mj-lt"/>
              <a:buAutoNum type="arabicParenR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78098"/>
          </a:xfrm>
        </p:spPr>
        <p:txBody>
          <a:bodyPr/>
          <a:lstStyle/>
          <a:p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Кључна структурна слабост локалних буџета: мањак јавних инвестиција уз неоправдано велике субвенције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187825" cy="576064"/>
          </a:xfrm>
        </p:spPr>
        <p:txBody>
          <a:bodyPr/>
          <a:lstStyle/>
          <a:p>
            <a:r>
              <a:rPr lang="sr-Cyrl-RS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Јавне инвестиције локалног нивоа власти у 2015. години (% БДП-а)</a:t>
            </a:r>
            <a:endParaRPr lang="en-US" sz="1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716016" y="1700808"/>
            <a:ext cx="4041775" cy="576064"/>
          </a:xfrm>
        </p:spPr>
        <p:txBody>
          <a:bodyPr/>
          <a:lstStyle/>
          <a:p>
            <a:r>
              <a:rPr lang="sr-Cyrl-RS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Субвенције локалног нивоа власти (без транспорта) у 2015. години (% БДП-а)</a:t>
            </a:r>
            <a:endParaRPr lang="en-US" sz="17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0061-9FBD-48A9-86F6-DA2B6180A6BA}" type="slidenum">
              <a:rPr lang="x-none" smtClean="0"/>
              <a:pPr/>
              <a:t>3</a:t>
            </a:fld>
            <a:endParaRPr lang="x-none"/>
          </a:p>
        </p:txBody>
      </p:sp>
      <p:sp>
        <p:nvSpPr>
          <p:cNvPr id="14" name="Title 10"/>
          <p:cNvSpPr txBox="1">
            <a:spLocks/>
          </p:cNvSpPr>
          <p:nvPr/>
        </p:nvSpPr>
        <p:spPr bwMode="auto">
          <a:xfrm>
            <a:off x="395536" y="1124744"/>
            <a:ext cx="82296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 знатно одступа у односу на земље ЦИЕ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9164880"/>
              </p:ext>
            </p:extLst>
          </p:nvPr>
        </p:nvGraphicFramePr>
        <p:xfrm>
          <a:off x="470148" y="2420888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37340900"/>
              </p:ext>
            </p:extLst>
          </p:nvPr>
        </p:nvGraphicFramePr>
        <p:xfrm>
          <a:off x="4645025" y="2348880"/>
          <a:ext cx="3980111" cy="396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5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80920" cy="792088"/>
          </a:xfrm>
        </p:spPr>
        <p:txBody>
          <a:bodyPr/>
          <a:lstStyle/>
          <a:p>
            <a:pPr eaLnBrk="1" hangingPunct="1"/>
            <a:r>
              <a:rPr lang="sr-Cyrl-RS" altLang="sr-Latn-RS" sz="2900" dirty="0" smtClean="0">
                <a:latin typeface="Times New Roman" pitchFamily="18" charset="0"/>
                <a:cs typeface="Times New Roman" pitchFamily="18" charset="0"/>
              </a:rPr>
              <a:t>Лоше пословање локалних јавних предузећа – огроман трошак</a:t>
            </a:r>
            <a:endParaRPr lang="sr-Latn-CS" altLang="sr-Latn-R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24723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Губици локалних јавних предузећа узрок огромних субвенција локала од око 200 млн евра (скоро 10% буџета)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Озбиљан проблем који је потпуно ван </a:t>
            </a:r>
            <a:r>
              <a:rPr lang="sr-Cyrl-RS" sz="1700" dirty="0" err="1" smtClean="0">
                <a:latin typeface="Times New Roman" pitchFamily="18" charset="0"/>
                <a:cs typeface="Times New Roman" pitchFamily="18" charset="0"/>
              </a:rPr>
              <a:t>радара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; субвенције за ЛЈП веће него за Железницу и Ресавицу заједно (око 120 млн евра) 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Реформе републичких јавних предузећа у фокусу јавности (укључене у аранжман с ММФ-ом и у стратегијама Владе)</a:t>
            </a: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А потребе за инвестирањем су огромне – поражавајуће заостајемо за земљама ЦИЕ по квалитету комуналних услуга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Организовано се прикупља само 2/3 отпада (у ЦИЕ око 90%); 98% заврши без обраде на депонијама (у ЦИЕ око 50%); приступ </a:t>
            </a:r>
            <a:r>
              <a:rPr lang="sr-Cyrl-RS" sz="1700" dirty="0" err="1" smtClean="0">
                <a:latin typeface="Times New Roman" pitchFamily="18" charset="0"/>
                <a:cs typeface="Times New Roman" pitchFamily="18" charset="0"/>
              </a:rPr>
              <a:t>канализацији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60% (у ЦИЕ 80%) итд.</a:t>
            </a: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Реформа ЛЈП за смањење субвенција у средњем року за око 150 млн евра – додатна средства за јавне инвестиције</a:t>
            </a:r>
          </a:p>
          <a:p>
            <a:pPr lvl="1" indent="-3857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Вишкови запослених (15%), слаба наплата, технички губици, ниске цене – активна улога Министарства привреде?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992888" cy="648072"/>
          </a:xfrm>
        </p:spPr>
        <p:txBody>
          <a:bodyPr/>
          <a:lstStyle/>
          <a:p>
            <a:pPr eaLnBrk="1" hangingPunct="1"/>
            <a:r>
              <a:rPr lang="sr-Cyrl-RS" altLang="sr-Latn-RS" sz="2900" dirty="0" smtClean="0">
                <a:latin typeface="Times New Roman" pitchFamily="18" charset="0"/>
                <a:cs typeface="Times New Roman" pitchFamily="18" charset="0"/>
              </a:rPr>
              <a:t>4 највећа града – огледало проблема целе локалне самоуправе</a:t>
            </a:r>
            <a:endParaRPr lang="sr-Latn-CS" altLang="sr-Latn-RS" sz="2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45712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Јавне финансије Новог Сада и Београда захтевају реформе, док су Ниш и Крагујевац у кризи – неопходна снажна консолидација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свим градовима постоји вишегодишњи озбиљан мањак јавних инвестиција;</a:t>
            </a: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Крагујевац и Ниш немају кредибилан буџетски процес и имају велике доцње;</a:t>
            </a: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Београд (ГСП) и Крагујевац (скоро сва предузећа) дају огромне субвенције;</a:t>
            </a:r>
          </a:p>
          <a:p>
            <a:pPr marL="6096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+mj-lt"/>
              <a:buAutoNum type="arabicPeriod"/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 свим градовима постоји простор за побољшање наплате пореза на имовину.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92091"/>
              </p:ext>
            </p:extLst>
          </p:nvPr>
        </p:nvGraphicFramePr>
        <p:xfrm>
          <a:off x="467544" y="3645024"/>
          <a:ext cx="7848869" cy="2592288"/>
        </p:xfrm>
        <a:graphic>
          <a:graphicData uri="http://schemas.openxmlformats.org/drawingml/2006/table">
            <a:tbl>
              <a:tblPr/>
              <a:tblGrid>
                <a:gridCol w="945647"/>
                <a:gridCol w="1150537"/>
                <a:gridCol w="1150537"/>
                <a:gridCol w="1150537"/>
                <a:gridCol w="1150537"/>
                <a:gridCol w="1150537"/>
                <a:gridCol w="1150537"/>
              </a:tblGrid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Локална јавна предузећа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Ниске инвестиције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Висок јавни дуг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Фискални дефицит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Доцње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Наплата изворних прихода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Нови Сад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Београд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Крагујевац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= начелно добро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Cyrl-R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2 - постоји проблем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C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Cyrl-R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3 - велики проблем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8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Финансије Београда стабилизоване, али уз драстичан пад јавних инвестиција</a:t>
            </a:r>
            <a:endParaRPr lang="sr-Latn-CS" altLang="sr-Latn-R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12288"/>
            <a:ext cx="8928992" cy="5729080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Јавне инвестиције Београда тренутно свега око 80 млн евра – морале би да буду најмање двоструко веће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Потребно проширење водоводне и канализационе мреже за готово 50%, депонија у Винчи је еколошки неодржива, отпадне воде се изливају у Дунав, предуге листе чекања за упис у предшколске установе и др.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Тунели испод центра града, приступне саобраћајнице за Београд на води и друго?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периоду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2008-201</a:t>
            </a:r>
            <a:r>
              <a:rPr lang="sr-Latn-BA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Београд је инвестирао и преко 200 млн евра годишње, али на економски неодржив начин – задуживањем 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Дуг Града неконтролисано је растао: са 60 млн евра у 2007. на 410 млн евра у 2013. (65% градских прихода, а репер за презадуженост 50%)</a:t>
            </a:r>
          </a:p>
          <a:p>
            <a:pPr marL="533400" lvl="1" indent="-347663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Уместо штедње на текућим расходима разне нетаргетиране и популистичке мере (нпр. тринаеста пензија) увећавале дефицит</a:t>
            </a:r>
          </a:p>
          <a:p>
            <a:pPr marL="268288" indent="-268288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 за неопходно повећање јавних инвестиција смањење текућих расхода - задуживањем тек 10-15% потребних средстава</a:t>
            </a:r>
          </a:p>
          <a:p>
            <a:pPr marL="457200" lvl="1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Предуслов за одрживо повећање јавних инвестиција Београда је реформа градског превоза</a:t>
            </a:r>
            <a:endParaRPr lang="sr-Latn-CS" alt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56311"/>
            <a:ext cx="8928992" cy="566873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Огромни трошкови за градски превоз представљају рак-рану јавних финансија Београда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Буџет Београда од наплате карата за градски и приградски превоз приходује мање од 10 млрд динара, а трошкови су око 24 млрд динара = годишњи мањак 100 млн евра</a:t>
            </a: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Толике субвенције добија и Железница, највећи корисник републичких субвенција</a:t>
            </a:r>
          </a:p>
          <a:p>
            <a:pPr marL="342900" lvl="1" indent="-342900" algn="just" eaLnBrk="1" hangingPunct="1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Кључни разлог за лоше функционисање градског превоза је то што готово 50% путника не плаћа карту – али није једини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Повластице су прешироко постављене: симболичних 400 динара за све грађане преко 65 година (15%); бесплатно за све основце (10% становништва)</a:t>
            </a:r>
          </a:p>
          <a:p>
            <a:pPr marL="533400" lvl="1" indent="-347663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Неефикасно пословање ГСП-а (вишак запослених око 15%, плате веће него код приватних превозника и друго)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Решавање проблема градског превоза у Београду биће тежак професионални, социјални и политички изазов</a:t>
            </a:r>
          </a:p>
          <a:p>
            <a:pPr marL="542925" lvl="1" indent="-357188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Превазилази капацитете Града; не решава се већ најмање 15 година -  неопходно активније учешће Владе?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Нови Сад има најстабилније финансије, али и он пати од мањка јавних инвестиција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980729"/>
            <a:ext cx="8928992" cy="587727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Нови Сад има одржив буџет и у року извршава плаћања, а за разлику од Београда није ни презадужен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Одговорније управљање локалним финансијама него у другим градовима</a:t>
            </a: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Нови Сад међу највећим добитницима бројних измена Закона о финансирању локалних самоуправа – и даље добија више 1 млрд динара прихода (7% буџета)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Новом Саду потребне мере штедње за повећање јавних инвестиција и смањење фискалних ризика</a:t>
            </a: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Планирано оправдано повећање јавних инвестиција (реновирање водоводне и канализационе мреже, пречистач вода, регионална депонија итд.)</a:t>
            </a:r>
          </a:p>
          <a:p>
            <a:pPr marL="542925" lvl="1" indent="-357188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Фискални ризици: пад прихода због новог закона о финансирању локалне самоуправе (?); дугови СПЕНС-а и 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800" dirty="0" err="1" smtClean="0">
                <a:latin typeface="Times New Roman" pitchFamily="18" charset="0"/>
                <a:cs typeface="Times New Roman" pitchFamily="18" charset="0"/>
              </a:rPr>
              <a:t>потек</a:t>
            </a:r>
            <a:r>
              <a:rPr lang="sr-Latn-BA" sz="18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1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све већи расходи за казне и пенале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Кључно је да Нови Сад не дозволи да оправдано повећање инвестиција доведе до експлозије дуга (као у Београду 2008-2013)</a:t>
            </a:r>
          </a:p>
          <a:p>
            <a:pPr marL="533400" lvl="1" indent="-347663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недостајућих средстава бољом наплате пореза на имовину и прихода од непокретности; реформом ЛЈП (субвенције) и рационализацијом броја запослених</a:t>
            </a: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700" dirty="0" smtClean="0">
                <a:latin typeface="Times New Roman" pitchFamily="18" charset="0"/>
                <a:cs typeface="Times New Roman" pitchFamily="18" charset="0"/>
              </a:rPr>
              <a:t>Финансије Ниша су неодрживе – први кораци ка заокрету предузети</a:t>
            </a:r>
            <a:endParaRPr lang="sr-Latn-CS" altLang="sr-Latn-RS" sz="27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98165"/>
            <a:ext cx="8928992" cy="5923310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Ниш има велике фискалне проблеме, већ је захтевао и добијао ванредну финансијску помоћ државе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На крају 2016. Ниш је каснио с плаћањем својих обавеза у износу од око 3 млрд динара (преко 1/3 годишњег буџета), и поред тога Град бележи дефиците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За плаћање хитних обавеза Град је узимао кредите за ликвидност; добио је 0,5 млрд динара из државне буџетске резерве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Фискална криза свела је јавне инвестиције Ниша на минимум, а стање локалне инфраструктуре катастрофално је и за српске стандарде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Ниш (по становнику) инвестира два пута мање од Београда и три пута мање од Новог Сада – који и сами недовољно инвестирају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канализациону мрежу 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прикључено 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 домаћинстава 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просек у Србији 60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%), на градски водовод 64% домаћинстава (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просек у Србији  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%), проблем старе депоније 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предшколским установама је свега 6.500 деце док је око 2.200 на листи </a:t>
            </a:r>
            <a:r>
              <a:rPr lang="ru-RU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чекања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Ниш и даље има потенцијал да самостално стабилизује своје финансије, при чему су прве мере већ предузете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4931</TotalTime>
  <Words>2689</Words>
  <Application>Microsoft Office PowerPoint</Application>
  <PresentationFormat>On-screen Show (4:3)</PresentationFormat>
  <Paragraphs>303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1_Office Theme</vt:lpstr>
      <vt:lpstr>2_Office Theme</vt:lpstr>
      <vt:lpstr>Office Theme</vt:lpstr>
      <vt:lpstr>PowerPoint Presentation</vt:lpstr>
      <vt:lpstr>Локалне самоуправе: велики ризик за јавне финансије Србије</vt:lpstr>
      <vt:lpstr>Кључна структурна слабост локалних буџета: мањак јавних инвестиција уз неоправдано велике субвенције</vt:lpstr>
      <vt:lpstr>Лоше пословање локалних јавних предузећа – огроман трошак</vt:lpstr>
      <vt:lpstr>4 највећа града – огледало проблема целе локалне самоуправе</vt:lpstr>
      <vt:lpstr>Финансије Београда стабилизоване, али уз драстичан пад јавних инвестиција</vt:lpstr>
      <vt:lpstr>Предуслов за одрживо повећање јавних инвестиција Београда је реформа градског превоза</vt:lpstr>
      <vt:lpstr>Нови Сад има најстабилније финансије, али и он пати од мањка јавних инвестиција</vt:lpstr>
      <vt:lpstr>Финансије Ниша су неодрживе – први кораци ка заокрету предузети</vt:lpstr>
      <vt:lpstr>До здравих финансија у Нишу само уз тешке мере</vt:lpstr>
      <vt:lpstr>Финансије Крагујевца већ су практично урушене</vt:lpstr>
      <vt:lpstr>За решавање сложених фискалних проблема Крагујевца потребан је непосредан ангажман Владе</vt:lpstr>
      <vt:lpstr>Локална јавна предузећа: велики трошак а лош ниво услуга</vt:lpstr>
      <vt:lpstr>Заједнички проблеми ЛЈП слични проблемима великих државних предузећа</vt:lpstr>
      <vt:lpstr>Водоводи: нереформисани губиташи са застарелом мрежом</vt:lpstr>
      <vt:lpstr>Чистоће и топлане: превелика запосленост, потребне инвестиције</vt:lpstr>
      <vt:lpstr>Јавни превоз: нерационалан систем у Београду деценијски проблем</vt:lpstr>
      <vt:lpstr>Хитно је потребна реформа јавног превоза и ГСП-а Београд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382</cp:revision>
  <cp:lastPrinted>2017-06-26T14:44:05Z</cp:lastPrinted>
  <dcterms:created xsi:type="dcterms:W3CDTF">2014-10-24T08:04:53Z</dcterms:created>
  <dcterms:modified xsi:type="dcterms:W3CDTF">2017-06-27T08:23:07Z</dcterms:modified>
</cp:coreProperties>
</file>